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60" r:id="rId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08" y="-9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593917-905D-402F-AFB8-BE8EF32BE6F3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ABA48A0-FA35-4860-8F34-FFA0C857B95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ТБ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421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FF5399F-D326-4407-8CE1-A2DB898E9D6D}" type="parTrans" cxnId="{903CFF2D-006A-46A7-8BE5-5D61287734A6}">
      <dgm:prSet/>
      <dgm:spPr/>
      <dgm:t>
        <a:bodyPr/>
        <a:lstStyle/>
        <a:p>
          <a:endParaRPr lang="ru-RU" sz="1400"/>
        </a:p>
      </dgm:t>
    </dgm:pt>
    <dgm:pt modelId="{03FCD1D4-B4FB-473C-84FE-2F9A5DB1C955}" type="sibTrans" cxnId="{903CFF2D-006A-46A7-8BE5-5D61287734A6}">
      <dgm:prSet/>
      <dgm:spPr/>
      <dgm:t>
        <a:bodyPr/>
        <a:lstStyle/>
        <a:p>
          <a:endParaRPr lang="ru-RU" sz="1400"/>
        </a:p>
      </dgm:t>
    </dgm:pt>
    <dgm:pt modelId="{3F932152-4AC3-4A30-BFED-DB1A6EE8E43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Женщин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147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9ACE008-DC78-435B-9D22-B35CBA0A3DAD}" type="parTrans" cxnId="{B8DA033C-28C6-4BC6-A8CE-7F35F62BCACC}">
      <dgm:prSet/>
      <dgm:spPr/>
      <dgm:t>
        <a:bodyPr/>
        <a:lstStyle/>
        <a:p>
          <a:endParaRPr lang="ru-RU" sz="1400"/>
        </a:p>
      </dgm:t>
    </dgm:pt>
    <dgm:pt modelId="{FD8C3C99-22B7-4EE1-893F-658B98C82727}" type="sibTrans" cxnId="{B8DA033C-28C6-4BC6-A8CE-7F35F62BCACC}">
      <dgm:prSet/>
      <dgm:spPr/>
      <dgm:t>
        <a:bodyPr/>
        <a:lstStyle/>
        <a:p>
          <a:endParaRPr lang="ru-RU" sz="1400"/>
        </a:p>
      </dgm:t>
    </dgm:pt>
    <dgm:pt modelId="{73928308-55BB-44E6-9AC9-0F0E645F800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Мужчин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274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8599717-27CE-402D-8A48-6A8170827DE6}" type="parTrans" cxnId="{84FD3C24-8550-43CE-BD29-F09978F05A0C}">
      <dgm:prSet/>
      <dgm:spPr/>
      <dgm:t>
        <a:bodyPr/>
        <a:lstStyle/>
        <a:p>
          <a:endParaRPr lang="ru-RU" sz="1400"/>
        </a:p>
      </dgm:t>
    </dgm:pt>
    <dgm:pt modelId="{1D8A441B-BBD4-41B4-8843-CA6A939BF5E1}" type="sibTrans" cxnId="{84FD3C24-8550-43CE-BD29-F09978F05A0C}">
      <dgm:prSet/>
      <dgm:spPr/>
      <dgm:t>
        <a:bodyPr/>
        <a:lstStyle/>
        <a:p>
          <a:endParaRPr lang="ru-RU" sz="1400"/>
        </a:p>
      </dgm:t>
    </dgm:pt>
    <dgm:pt modelId="{05F2FE2E-46ED-4E13-9CD0-9806279DD7D6}" type="pres">
      <dgm:prSet presAssocID="{3E593917-905D-402F-AFB8-BE8EF32BE6F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930D82-B064-4113-989A-E7BA1B0DD6C9}" type="pres">
      <dgm:prSet presAssocID="{BABA48A0-FA35-4860-8F34-FFA0C857B957}" presName="circ1" presStyleLbl="vennNode1" presStyleIdx="0" presStyleCnt="3" custScaleX="115264"/>
      <dgm:spPr/>
      <dgm:t>
        <a:bodyPr/>
        <a:lstStyle/>
        <a:p>
          <a:endParaRPr lang="ru-RU"/>
        </a:p>
      </dgm:t>
    </dgm:pt>
    <dgm:pt modelId="{ED41899A-800B-4183-85AD-AD6B11EAEA36}" type="pres">
      <dgm:prSet presAssocID="{BABA48A0-FA35-4860-8F34-FFA0C857B95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55BF77-107D-4C5E-8FA1-95C206B2F979}" type="pres">
      <dgm:prSet presAssocID="{3F932152-4AC3-4A30-BFED-DB1A6EE8E43E}" presName="circ2" presStyleLbl="vennNode1" presStyleIdx="1" presStyleCnt="3" custScaleX="116250" custLinFactNeighborX="42143" custLinFactNeighborY="2925"/>
      <dgm:spPr/>
      <dgm:t>
        <a:bodyPr/>
        <a:lstStyle/>
        <a:p>
          <a:endParaRPr lang="ru-RU"/>
        </a:p>
      </dgm:t>
    </dgm:pt>
    <dgm:pt modelId="{5120767A-B9A3-4811-83C7-FED06F6CBFFD}" type="pres">
      <dgm:prSet presAssocID="{3F932152-4AC3-4A30-BFED-DB1A6EE8E43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562DD-4791-4F9B-A7E7-12223CDD8D2B}" type="pres">
      <dgm:prSet presAssocID="{73928308-55BB-44E6-9AC9-0F0E645F800C}" presName="circ3" presStyleLbl="vennNode1" presStyleIdx="2" presStyleCnt="3" custScaleX="113697" custLinFactNeighborX="-46982" custLinFactNeighborY="2083"/>
      <dgm:spPr/>
      <dgm:t>
        <a:bodyPr/>
        <a:lstStyle/>
        <a:p>
          <a:endParaRPr lang="ru-RU"/>
        </a:p>
      </dgm:t>
    </dgm:pt>
    <dgm:pt modelId="{8A04BF60-0692-467D-BF6A-1EE01595E73F}" type="pres">
      <dgm:prSet presAssocID="{73928308-55BB-44E6-9AC9-0F0E645F800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CF2A49-7551-4C9B-9563-BB5A4CE0E016}" type="presOf" srcId="{3F932152-4AC3-4A30-BFED-DB1A6EE8E43E}" destId="{5120767A-B9A3-4811-83C7-FED06F6CBFFD}" srcOrd="1" destOrd="0" presId="urn:microsoft.com/office/officeart/2005/8/layout/venn1"/>
    <dgm:cxn modelId="{84FD3C24-8550-43CE-BD29-F09978F05A0C}" srcId="{3E593917-905D-402F-AFB8-BE8EF32BE6F3}" destId="{73928308-55BB-44E6-9AC9-0F0E645F800C}" srcOrd="2" destOrd="0" parTransId="{48599717-27CE-402D-8A48-6A8170827DE6}" sibTransId="{1D8A441B-BBD4-41B4-8843-CA6A939BF5E1}"/>
    <dgm:cxn modelId="{CE8FE509-0721-46C9-9171-838112DDB4EB}" type="presOf" srcId="{3E593917-905D-402F-AFB8-BE8EF32BE6F3}" destId="{05F2FE2E-46ED-4E13-9CD0-9806279DD7D6}" srcOrd="0" destOrd="0" presId="urn:microsoft.com/office/officeart/2005/8/layout/venn1"/>
    <dgm:cxn modelId="{B8DA033C-28C6-4BC6-A8CE-7F35F62BCACC}" srcId="{3E593917-905D-402F-AFB8-BE8EF32BE6F3}" destId="{3F932152-4AC3-4A30-BFED-DB1A6EE8E43E}" srcOrd="1" destOrd="0" parTransId="{49ACE008-DC78-435B-9D22-B35CBA0A3DAD}" sibTransId="{FD8C3C99-22B7-4EE1-893F-658B98C82727}"/>
    <dgm:cxn modelId="{6A9902E0-DDE9-4A53-8EA8-F693C6B33A6C}" type="presOf" srcId="{73928308-55BB-44E6-9AC9-0F0E645F800C}" destId="{8A04BF60-0692-467D-BF6A-1EE01595E73F}" srcOrd="1" destOrd="0" presId="urn:microsoft.com/office/officeart/2005/8/layout/venn1"/>
    <dgm:cxn modelId="{7B3F603A-5B52-4556-B12B-EEBE0A8F8AFE}" type="presOf" srcId="{73928308-55BB-44E6-9AC9-0F0E645F800C}" destId="{7B9562DD-4791-4F9B-A7E7-12223CDD8D2B}" srcOrd="0" destOrd="0" presId="urn:microsoft.com/office/officeart/2005/8/layout/venn1"/>
    <dgm:cxn modelId="{903CFF2D-006A-46A7-8BE5-5D61287734A6}" srcId="{3E593917-905D-402F-AFB8-BE8EF32BE6F3}" destId="{BABA48A0-FA35-4860-8F34-FFA0C857B957}" srcOrd="0" destOrd="0" parTransId="{6FF5399F-D326-4407-8CE1-A2DB898E9D6D}" sibTransId="{03FCD1D4-B4FB-473C-84FE-2F9A5DB1C955}"/>
    <dgm:cxn modelId="{66C57722-DA4A-4026-9977-5026A0809E16}" type="presOf" srcId="{3F932152-4AC3-4A30-BFED-DB1A6EE8E43E}" destId="{1655BF77-107D-4C5E-8FA1-95C206B2F979}" srcOrd="0" destOrd="0" presId="urn:microsoft.com/office/officeart/2005/8/layout/venn1"/>
    <dgm:cxn modelId="{CBCA035F-68F0-4DA4-B26A-501FF874B1C3}" type="presOf" srcId="{BABA48A0-FA35-4860-8F34-FFA0C857B957}" destId="{ED41899A-800B-4183-85AD-AD6B11EAEA36}" srcOrd="1" destOrd="0" presId="urn:microsoft.com/office/officeart/2005/8/layout/venn1"/>
    <dgm:cxn modelId="{AEA1C521-8808-481C-BDBD-10814F2D409C}" type="presOf" srcId="{BABA48A0-FA35-4860-8F34-FFA0C857B957}" destId="{1F930D82-B064-4113-989A-E7BA1B0DD6C9}" srcOrd="0" destOrd="0" presId="urn:microsoft.com/office/officeart/2005/8/layout/venn1"/>
    <dgm:cxn modelId="{31734879-DF5F-4407-918F-C5832173AE27}" type="presParOf" srcId="{05F2FE2E-46ED-4E13-9CD0-9806279DD7D6}" destId="{1F930D82-B064-4113-989A-E7BA1B0DD6C9}" srcOrd="0" destOrd="0" presId="urn:microsoft.com/office/officeart/2005/8/layout/venn1"/>
    <dgm:cxn modelId="{7E4B71F7-35AA-4107-AC6A-A435D4DF25E4}" type="presParOf" srcId="{05F2FE2E-46ED-4E13-9CD0-9806279DD7D6}" destId="{ED41899A-800B-4183-85AD-AD6B11EAEA36}" srcOrd="1" destOrd="0" presId="urn:microsoft.com/office/officeart/2005/8/layout/venn1"/>
    <dgm:cxn modelId="{D63E3F1F-0E6E-4A26-B03D-B76435EE7A1E}" type="presParOf" srcId="{05F2FE2E-46ED-4E13-9CD0-9806279DD7D6}" destId="{1655BF77-107D-4C5E-8FA1-95C206B2F979}" srcOrd="2" destOrd="0" presId="urn:microsoft.com/office/officeart/2005/8/layout/venn1"/>
    <dgm:cxn modelId="{2613AD5B-FF86-40CA-9E99-950105151FFD}" type="presParOf" srcId="{05F2FE2E-46ED-4E13-9CD0-9806279DD7D6}" destId="{5120767A-B9A3-4811-83C7-FED06F6CBFFD}" srcOrd="3" destOrd="0" presId="urn:microsoft.com/office/officeart/2005/8/layout/venn1"/>
    <dgm:cxn modelId="{0BF82C5F-8A78-4E66-A691-6F49EEF9A87F}" type="presParOf" srcId="{05F2FE2E-46ED-4E13-9CD0-9806279DD7D6}" destId="{7B9562DD-4791-4F9B-A7E7-12223CDD8D2B}" srcOrd="4" destOrd="0" presId="urn:microsoft.com/office/officeart/2005/8/layout/venn1"/>
    <dgm:cxn modelId="{C5BA0948-343C-4C8B-B5C6-B9074D90E2F1}" type="presParOf" srcId="{05F2FE2E-46ED-4E13-9CD0-9806279DD7D6}" destId="{8A04BF60-0692-467D-BF6A-1EE01595E73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593917-905D-402F-AFB8-BE8EF32BE6F3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ABA48A0-FA35-4860-8F34-FFA0C857B95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Астма</a:t>
          </a:r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250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FF5399F-D326-4407-8CE1-A2DB898E9D6D}" type="parTrans" cxnId="{903CFF2D-006A-46A7-8BE5-5D61287734A6}">
      <dgm:prSet/>
      <dgm:spPr/>
      <dgm:t>
        <a:bodyPr/>
        <a:lstStyle/>
        <a:p>
          <a:endParaRPr lang="ru-RU" sz="1400"/>
        </a:p>
      </dgm:t>
    </dgm:pt>
    <dgm:pt modelId="{03FCD1D4-B4FB-473C-84FE-2F9A5DB1C955}" type="sibTrans" cxnId="{903CFF2D-006A-46A7-8BE5-5D61287734A6}">
      <dgm:prSet/>
      <dgm:spPr/>
      <dgm:t>
        <a:bodyPr/>
        <a:lstStyle/>
        <a:p>
          <a:endParaRPr lang="ru-RU" sz="1400"/>
        </a:p>
      </dgm:t>
    </dgm:pt>
    <dgm:pt modelId="{3F932152-4AC3-4A30-BFED-DB1A6EE8E43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Женщин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184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9ACE008-DC78-435B-9D22-B35CBA0A3DAD}" type="parTrans" cxnId="{B8DA033C-28C6-4BC6-A8CE-7F35F62BCACC}">
      <dgm:prSet/>
      <dgm:spPr/>
      <dgm:t>
        <a:bodyPr/>
        <a:lstStyle/>
        <a:p>
          <a:endParaRPr lang="ru-RU" sz="1400"/>
        </a:p>
      </dgm:t>
    </dgm:pt>
    <dgm:pt modelId="{FD8C3C99-22B7-4EE1-893F-658B98C82727}" type="sibTrans" cxnId="{B8DA033C-28C6-4BC6-A8CE-7F35F62BCACC}">
      <dgm:prSet/>
      <dgm:spPr/>
      <dgm:t>
        <a:bodyPr/>
        <a:lstStyle/>
        <a:p>
          <a:endParaRPr lang="ru-RU" sz="1400"/>
        </a:p>
      </dgm:t>
    </dgm:pt>
    <dgm:pt modelId="{73928308-55BB-44E6-9AC9-0F0E645F800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Мужчин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66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8599717-27CE-402D-8A48-6A8170827DE6}" type="parTrans" cxnId="{84FD3C24-8550-43CE-BD29-F09978F05A0C}">
      <dgm:prSet/>
      <dgm:spPr/>
      <dgm:t>
        <a:bodyPr/>
        <a:lstStyle/>
        <a:p>
          <a:endParaRPr lang="ru-RU" sz="1400"/>
        </a:p>
      </dgm:t>
    </dgm:pt>
    <dgm:pt modelId="{1D8A441B-BBD4-41B4-8843-CA6A939BF5E1}" type="sibTrans" cxnId="{84FD3C24-8550-43CE-BD29-F09978F05A0C}">
      <dgm:prSet/>
      <dgm:spPr/>
      <dgm:t>
        <a:bodyPr/>
        <a:lstStyle/>
        <a:p>
          <a:endParaRPr lang="ru-RU" sz="1400"/>
        </a:p>
      </dgm:t>
    </dgm:pt>
    <dgm:pt modelId="{05F2FE2E-46ED-4E13-9CD0-9806279DD7D6}" type="pres">
      <dgm:prSet presAssocID="{3E593917-905D-402F-AFB8-BE8EF32BE6F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930D82-B064-4113-989A-E7BA1B0DD6C9}" type="pres">
      <dgm:prSet presAssocID="{BABA48A0-FA35-4860-8F34-FFA0C857B957}" presName="circ1" presStyleLbl="vennNode1" presStyleIdx="0" presStyleCnt="3" custScaleX="110321"/>
      <dgm:spPr/>
      <dgm:t>
        <a:bodyPr/>
        <a:lstStyle/>
        <a:p>
          <a:endParaRPr lang="ru-RU"/>
        </a:p>
      </dgm:t>
    </dgm:pt>
    <dgm:pt modelId="{ED41899A-800B-4183-85AD-AD6B11EAEA36}" type="pres">
      <dgm:prSet presAssocID="{BABA48A0-FA35-4860-8F34-FFA0C857B95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55BF77-107D-4C5E-8FA1-95C206B2F979}" type="pres">
      <dgm:prSet presAssocID="{3F932152-4AC3-4A30-BFED-DB1A6EE8E43E}" presName="circ2" presStyleLbl="vennNode1" presStyleIdx="1" presStyleCnt="3" custScaleX="120068" custLinFactNeighborX="42143" custLinFactNeighborY="2925"/>
      <dgm:spPr/>
      <dgm:t>
        <a:bodyPr/>
        <a:lstStyle/>
        <a:p>
          <a:endParaRPr lang="ru-RU"/>
        </a:p>
      </dgm:t>
    </dgm:pt>
    <dgm:pt modelId="{5120767A-B9A3-4811-83C7-FED06F6CBFFD}" type="pres">
      <dgm:prSet presAssocID="{3F932152-4AC3-4A30-BFED-DB1A6EE8E43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562DD-4791-4F9B-A7E7-12223CDD8D2B}" type="pres">
      <dgm:prSet presAssocID="{73928308-55BB-44E6-9AC9-0F0E645F800C}" presName="circ3" presStyleLbl="vennNode1" presStyleIdx="2" presStyleCnt="3" custScaleX="120068" custLinFactNeighborX="-46982" custLinFactNeighborY="2083"/>
      <dgm:spPr/>
      <dgm:t>
        <a:bodyPr/>
        <a:lstStyle/>
        <a:p>
          <a:endParaRPr lang="ru-RU"/>
        </a:p>
      </dgm:t>
    </dgm:pt>
    <dgm:pt modelId="{8A04BF60-0692-467D-BF6A-1EE01595E73F}" type="pres">
      <dgm:prSet presAssocID="{73928308-55BB-44E6-9AC9-0F0E645F800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B3F719-5090-4391-80A4-9A01DE83CE7F}" type="presOf" srcId="{3E593917-905D-402F-AFB8-BE8EF32BE6F3}" destId="{05F2FE2E-46ED-4E13-9CD0-9806279DD7D6}" srcOrd="0" destOrd="0" presId="urn:microsoft.com/office/officeart/2005/8/layout/venn1"/>
    <dgm:cxn modelId="{84FD3C24-8550-43CE-BD29-F09978F05A0C}" srcId="{3E593917-905D-402F-AFB8-BE8EF32BE6F3}" destId="{73928308-55BB-44E6-9AC9-0F0E645F800C}" srcOrd="2" destOrd="0" parTransId="{48599717-27CE-402D-8A48-6A8170827DE6}" sibTransId="{1D8A441B-BBD4-41B4-8843-CA6A939BF5E1}"/>
    <dgm:cxn modelId="{41EF1933-B16B-45D4-84A7-D9A39CF5887E}" type="presOf" srcId="{BABA48A0-FA35-4860-8F34-FFA0C857B957}" destId="{1F930D82-B064-4113-989A-E7BA1B0DD6C9}" srcOrd="0" destOrd="0" presId="urn:microsoft.com/office/officeart/2005/8/layout/venn1"/>
    <dgm:cxn modelId="{FCD5C410-C387-4BB7-8922-A189B0914FE0}" type="presOf" srcId="{3F932152-4AC3-4A30-BFED-DB1A6EE8E43E}" destId="{5120767A-B9A3-4811-83C7-FED06F6CBFFD}" srcOrd="1" destOrd="0" presId="urn:microsoft.com/office/officeart/2005/8/layout/venn1"/>
    <dgm:cxn modelId="{B8DA033C-28C6-4BC6-A8CE-7F35F62BCACC}" srcId="{3E593917-905D-402F-AFB8-BE8EF32BE6F3}" destId="{3F932152-4AC3-4A30-BFED-DB1A6EE8E43E}" srcOrd="1" destOrd="0" parTransId="{49ACE008-DC78-435B-9D22-B35CBA0A3DAD}" sibTransId="{FD8C3C99-22B7-4EE1-893F-658B98C82727}"/>
    <dgm:cxn modelId="{DAA9EB04-41FA-47D4-88B2-0D18450F60BB}" type="presOf" srcId="{BABA48A0-FA35-4860-8F34-FFA0C857B957}" destId="{ED41899A-800B-4183-85AD-AD6B11EAEA36}" srcOrd="1" destOrd="0" presId="urn:microsoft.com/office/officeart/2005/8/layout/venn1"/>
    <dgm:cxn modelId="{978256F9-099B-4261-8520-5F97C6D2DDED}" type="presOf" srcId="{73928308-55BB-44E6-9AC9-0F0E645F800C}" destId="{8A04BF60-0692-467D-BF6A-1EE01595E73F}" srcOrd="1" destOrd="0" presId="urn:microsoft.com/office/officeart/2005/8/layout/venn1"/>
    <dgm:cxn modelId="{92F0B32B-6941-4CB3-8543-D5ED2EFA67C2}" type="presOf" srcId="{73928308-55BB-44E6-9AC9-0F0E645F800C}" destId="{7B9562DD-4791-4F9B-A7E7-12223CDD8D2B}" srcOrd="0" destOrd="0" presId="urn:microsoft.com/office/officeart/2005/8/layout/venn1"/>
    <dgm:cxn modelId="{558F408F-8EBC-4161-B311-1F1E4FB7F953}" type="presOf" srcId="{3F932152-4AC3-4A30-BFED-DB1A6EE8E43E}" destId="{1655BF77-107D-4C5E-8FA1-95C206B2F979}" srcOrd="0" destOrd="0" presId="urn:microsoft.com/office/officeart/2005/8/layout/venn1"/>
    <dgm:cxn modelId="{903CFF2D-006A-46A7-8BE5-5D61287734A6}" srcId="{3E593917-905D-402F-AFB8-BE8EF32BE6F3}" destId="{BABA48A0-FA35-4860-8F34-FFA0C857B957}" srcOrd="0" destOrd="0" parTransId="{6FF5399F-D326-4407-8CE1-A2DB898E9D6D}" sibTransId="{03FCD1D4-B4FB-473C-84FE-2F9A5DB1C955}"/>
    <dgm:cxn modelId="{1DC9243E-F3F5-4735-86E7-DB1C045D9982}" type="presParOf" srcId="{05F2FE2E-46ED-4E13-9CD0-9806279DD7D6}" destId="{1F930D82-B064-4113-989A-E7BA1B0DD6C9}" srcOrd="0" destOrd="0" presId="urn:microsoft.com/office/officeart/2005/8/layout/venn1"/>
    <dgm:cxn modelId="{F0F43B66-5357-458B-8898-5019BB8A317E}" type="presParOf" srcId="{05F2FE2E-46ED-4E13-9CD0-9806279DD7D6}" destId="{ED41899A-800B-4183-85AD-AD6B11EAEA36}" srcOrd="1" destOrd="0" presId="urn:microsoft.com/office/officeart/2005/8/layout/venn1"/>
    <dgm:cxn modelId="{5FC72E33-9941-4AB2-B9C5-88837E3626A2}" type="presParOf" srcId="{05F2FE2E-46ED-4E13-9CD0-9806279DD7D6}" destId="{1655BF77-107D-4C5E-8FA1-95C206B2F979}" srcOrd="2" destOrd="0" presId="urn:microsoft.com/office/officeart/2005/8/layout/venn1"/>
    <dgm:cxn modelId="{E4677C0B-090F-4E3B-9C92-E4A27484E3BD}" type="presParOf" srcId="{05F2FE2E-46ED-4E13-9CD0-9806279DD7D6}" destId="{5120767A-B9A3-4811-83C7-FED06F6CBFFD}" srcOrd="3" destOrd="0" presId="urn:microsoft.com/office/officeart/2005/8/layout/venn1"/>
    <dgm:cxn modelId="{7468869D-07FF-4BB6-B3D6-C80C8E8ECAFD}" type="presParOf" srcId="{05F2FE2E-46ED-4E13-9CD0-9806279DD7D6}" destId="{7B9562DD-4791-4F9B-A7E7-12223CDD8D2B}" srcOrd="4" destOrd="0" presId="urn:microsoft.com/office/officeart/2005/8/layout/venn1"/>
    <dgm:cxn modelId="{4EDBE414-77CB-4754-9C5E-FF119263D3B9}" type="presParOf" srcId="{05F2FE2E-46ED-4E13-9CD0-9806279DD7D6}" destId="{8A04BF60-0692-467D-BF6A-1EE01595E73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593917-905D-402F-AFB8-BE8EF32BE6F3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ABA48A0-FA35-4860-8F34-FFA0C857B95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Контроль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60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FF5399F-D326-4407-8CE1-A2DB898E9D6D}" type="parTrans" cxnId="{903CFF2D-006A-46A7-8BE5-5D61287734A6}">
      <dgm:prSet/>
      <dgm:spPr/>
      <dgm:t>
        <a:bodyPr/>
        <a:lstStyle/>
        <a:p>
          <a:endParaRPr lang="ru-RU" sz="1400"/>
        </a:p>
      </dgm:t>
    </dgm:pt>
    <dgm:pt modelId="{03FCD1D4-B4FB-473C-84FE-2F9A5DB1C955}" type="sibTrans" cxnId="{903CFF2D-006A-46A7-8BE5-5D61287734A6}">
      <dgm:prSet/>
      <dgm:spPr/>
      <dgm:t>
        <a:bodyPr/>
        <a:lstStyle/>
        <a:p>
          <a:endParaRPr lang="ru-RU" sz="1400"/>
        </a:p>
      </dgm:t>
    </dgm:pt>
    <dgm:pt modelId="{3F932152-4AC3-4A30-BFED-DB1A6EE8E43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Женщин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356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9ACE008-DC78-435B-9D22-B35CBA0A3DAD}" type="parTrans" cxnId="{B8DA033C-28C6-4BC6-A8CE-7F35F62BCACC}">
      <dgm:prSet/>
      <dgm:spPr/>
      <dgm:t>
        <a:bodyPr/>
        <a:lstStyle/>
        <a:p>
          <a:endParaRPr lang="ru-RU" sz="1400"/>
        </a:p>
      </dgm:t>
    </dgm:pt>
    <dgm:pt modelId="{FD8C3C99-22B7-4EE1-893F-658B98C82727}" type="sibTrans" cxnId="{B8DA033C-28C6-4BC6-A8CE-7F35F62BCACC}">
      <dgm:prSet/>
      <dgm:spPr/>
      <dgm:t>
        <a:bodyPr/>
        <a:lstStyle/>
        <a:p>
          <a:endParaRPr lang="ru-RU" sz="1400"/>
        </a:p>
      </dgm:t>
    </dgm:pt>
    <dgm:pt modelId="{73928308-55BB-44E6-9AC9-0F0E645F800C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Мужчин </a:t>
          </a:r>
        </a:p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204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8599717-27CE-402D-8A48-6A8170827DE6}" type="parTrans" cxnId="{84FD3C24-8550-43CE-BD29-F09978F05A0C}">
      <dgm:prSet/>
      <dgm:spPr/>
      <dgm:t>
        <a:bodyPr/>
        <a:lstStyle/>
        <a:p>
          <a:endParaRPr lang="ru-RU" sz="1400"/>
        </a:p>
      </dgm:t>
    </dgm:pt>
    <dgm:pt modelId="{1D8A441B-BBD4-41B4-8843-CA6A939BF5E1}" type="sibTrans" cxnId="{84FD3C24-8550-43CE-BD29-F09978F05A0C}">
      <dgm:prSet/>
      <dgm:spPr/>
      <dgm:t>
        <a:bodyPr/>
        <a:lstStyle/>
        <a:p>
          <a:endParaRPr lang="ru-RU" sz="1400"/>
        </a:p>
      </dgm:t>
    </dgm:pt>
    <dgm:pt modelId="{05F2FE2E-46ED-4E13-9CD0-9806279DD7D6}" type="pres">
      <dgm:prSet presAssocID="{3E593917-905D-402F-AFB8-BE8EF32BE6F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930D82-B064-4113-989A-E7BA1B0DD6C9}" type="pres">
      <dgm:prSet presAssocID="{BABA48A0-FA35-4860-8F34-FFA0C857B957}" presName="circ1" presStyleLbl="vennNode1" presStyleIdx="0" presStyleCnt="3" custScaleX="114245"/>
      <dgm:spPr/>
      <dgm:t>
        <a:bodyPr/>
        <a:lstStyle/>
        <a:p>
          <a:endParaRPr lang="ru-RU"/>
        </a:p>
      </dgm:t>
    </dgm:pt>
    <dgm:pt modelId="{ED41899A-800B-4183-85AD-AD6B11EAEA36}" type="pres">
      <dgm:prSet presAssocID="{BABA48A0-FA35-4860-8F34-FFA0C857B95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55BF77-107D-4C5E-8FA1-95C206B2F979}" type="pres">
      <dgm:prSet presAssocID="{3F932152-4AC3-4A30-BFED-DB1A6EE8E43E}" presName="circ2" presStyleLbl="vennNode1" presStyleIdx="1" presStyleCnt="3" custScaleX="117646" custLinFactNeighborX="42143" custLinFactNeighborY="2925"/>
      <dgm:spPr/>
      <dgm:t>
        <a:bodyPr/>
        <a:lstStyle/>
        <a:p>
          <a:endParaRPr lang="ru-RU"/>
        </a:p>
      </dgm:t>
    </dgm:pt>
    <dgm:pt modelId="{5120767A-B9A3-4811-83C7-FED06F6CBFFD}" type="pres">
      <dgm:prSet presAssocID="{3F932152-4AC3-4A30-BFED-DB1A6EE8E43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562DD-4791-4F9B-A7E7-12223CDD8D2B}" type="pres">
      <dgm:prSet presAssocID="{73928308-55BB-44E6-9AC9-0F0E645F800C}" presName="circ3" presStyleLbl="vennNode1" presStyleIdx="2" presStyleCnt="3" custScaleX="113846" custLinFactNeighborX="-46982" custLinFactNeighborY="2083"/>
      <dgm:spPr/>
      <dgm:t>
        <a:bodyPr/>
        <a:lstStyle/>
        <a:p>
          <a:endParaRPr lang="ru-RU"/>
        </a:p>
      </dgm:t>
    </dgm:pt>
    <dgm:pt modelId="{8A04BF60-0692-467D-BF6A-1EE01595E73F}" type="pres">
      <dgm:prSet presAssocID="{73928308-55BB-44E6-9AC9-0F0E645F800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FD3C24-8550-43CE-BD29-F09978F05A0C}" srcId="{3E593917-905D-402F-AFB8-BE8EF32BE6F3}" destId="{73928308-55BB-44E6-9AC9-0F0E645F800C}" srcOrd="2" destOrd="0" parTransId="{48599717-27CE-402D-8A48-6A8170827DE6}" sibTransId="{1D8A441B-BBD4-41B4-8843-CA6A939BF5E1}"/>
    <dgm:cxn modelId="{5537CC8A-609E-46B7-833E-AD9284B3CE66}" type="presOf" srcId="{73928308-55BB-44E6-9AC9-0F0E645F800C}" destId="{8A04BF60-0692-467D-BF6A-1EE01595E73F}" srcOrd="1" destOrd="0" presId="urn:microsoft.com/office/officeart/2005/8/layout/venn1"/>
    <dgm:cxn modelId="{6F8C3EA2-F0E9-4D1A-97DB-838702E56546}" type="presOf" srcId="{73928308-55BB-44E6-9AC9-0F0E645F800C}" destId="{7B9562DD-4791-4F9B-A7E7-12223CDD8D2B}" srcOrd="0" destOrd="0" presId="urn:microsoft.com/office/officeart/2005/8/layout/venn1"/>
    <dgm:cxn modelId="{B8DA033C-28C6-4BC6-A8CE-7F35F62BCACC}" srcId="{3E593917-905D-402F-AFB8-BE8EF32BE6F3}" destId="{3F932152-4AC3-4A30-BFED-DB1A6EE8E43E}" srcOrd="1" destOrd="0" parTransId="{49ACE008-DC78-435B-9D22-B35CBA0A3DAD}" sibTransId="{FD8C3C99-22B7-4EE1-893F-658B98C82727}"/>
    <dgm:cxn modelId="{2984F2D4-E735-489F-B5AF-EADC43942A92}" type="presOf" srcId="{BABA48A0-FA35-4860-8F34-FFA0C857B957}" destId="{1F930D82-B064-4113-989A-E7BA1B0DD6C9}" srcOrd="0" destOrd="0" presId="urn:microsoft.com/office/officeart/2005/8/layout/venn1"/>
    <dgm:cxn modelId="{921FF6B4-4430-4B12-A1EC-8A08FDA3DE66}" type="presOf" srcId="{3F932152-4AC3-4A30-BFED-DB1A6EE8E43E}" destId="{1655BF77-107D-4C5E-8FA1-95C206B2F979}" srcOrd="0" destOrd="0" presId="urn:microsoft.com/office/officeart/2005/8/layout/venn1"/>
    <dgm:cxn modelId="{F5CD7E25-494F-4227-9699-A82AA13E00F0}" type="presOf" srcId="{3F932152-4AC3-4A30-BFED-DB1A6EE8E43E}" destId="{5120767A-B9A3-4811-83C7-FED06F6CBFFD}" srcOrd="1" destOrd="0" presId="urn:microsoft.com/office/officeart/2005/8/layout/venn1"/>
    <dgm:cxn modelId="{995AF32E-2CD2-482C-8980-FC8FACD4F183}" type="presOf" srcId="{BABA48A0-FA35-4860-8F34-FFA0C857B957}" destId="{ED41899A-800B-4183-85AD-AD6B11EAEA36}" srcOrd="1" destOrd="0" presId="urn:microsoft.com/office/officeart/2005/8/layout/venn1"/>
    <dgm:cxn modelId="{F0BCFC21-24F0-4CC1-AA55-A4A9E42D311F}" type="presOf" srcId="{3E593917-905D-402F-AFB8-BE8EF32BE6F3}" destId="{05F2FE2E-46ED-4E13-9CD0-9806279DD7D6}" srcOrd="0" destOrd="0" presId="urn:microsoft.com/office/officeart/2005/8/layout/venn1"/>
    <dgm:cxn modelId="{903CFF2D-006A-46A7-8BE5-5D61287734A6}" srcId="{3E593917-905D-402F-AFB8-BE8EF32BE6F3}" destId="{BABA48A0-FA35-4860-8F34-FFA0C857B957}" srcOrd="0" destOrd="0" parTransId="{6FF5399F-D326-4407-8CE1-A2DB898E9D6D}" sibTransId="{03FCD1D4-B4FB-473C-84FE-2F9A5DB1C955}"/>
    <dgm:cxn modelId="{1C718A80-4291-4EB4-BFCF-76473B117EFD}" type="presParOf" srcId="{05F2FE2E-46ED-4E13-9CD0-9806279DD7D6}" destId="{1F930D82-B064-4113-989A-E7BA1B0DD6C9}" srcOrd="0" destOrd="0" presId="urn:microsoft.com/office/officeart/2005/8/layout/venn1"/>
    <dgm:cxn modelId="{38D71633-D1BA-40D9-B740-69FAC1BC68BE}" type="presParOf" srcId="{05F2FE2E-46ED-4E13-9CD0-9806279DD7D6}" destId="{ED41899A-800B-4183-85AD-AD6B11EAEA36}" srcOrd="1" destOrd="0" presId="urn:microsoft.com/office/officeart/2005/8/layout/venn1"/>
    <dgm:cxn modelId="{BD797A43-659D-461D-864D-4B2DC573E8A1}" type="presParOf" srcId="{05F2FE2E-46ED-4E13-9CD0-9806279DD7D6}" destId="{1655BF77-107D-4C5E-8FA1-95C206B2F979}" srcOrd="2" destOrd="0" presId="urn:microsoft.com/office/officeart/2005/8/layout/venn1"/>
    <dgm:cxn modelId="{2DB298AA-1CC2-4977-8364-67F08978A0E8}" type="presParOf" srcId="{05F2FE2E-46ED-4E13-9CD0-9806279DD7D6}" destId="{5120767A-B9A3-4811-83C7-FED06F6CBFFD}" srcOrd="3" destOrd="0" presId="urn:microsoft.com/office/officeart/2005/8/layout/venn1"/>
    <dgm:cxn modelId="{7CC90DD6-0D29-49AA-8852-79DABD29D619}" type="presParOf" srcId="{05F2FE2E-46ED-4E13-9CD0-9806279DD7D6}" destId="{7B9562DD-4791-4F9B-A7E7-12223CDD8D2B}" srcOrd="4" destOrd="0" presId="urn:microsoft.com/office/officeart/2005/8/layout/venn1"/>
    <dgm:cxn modelId="{1167A45E-DB05-483B-BAD0-E54D7202E03F}" type="presParOf" srcId="{05F2FE2E-46ED-4E13-9CD0-9806279DD7D6}" destId="{8A04BF60-0692-467D-BF6A-1EE01595E73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30D82-B064-4113-989A-E7BA1B0DD6C9}">
      <dsp:nvSpPr>
        <dsp:cNvPr id="0" name=""/>
        <dsp:cNvSpPr/>
      </dsp:nvSpPr>
      <dsp:spPr>
        <a:xfrm>
          <a:off x="390342" y="48255"/>
          <a:ext cx="1150787" cy="99839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ТБ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421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3780" y="222974"/>
        <a:ext cx="843910" cy="449276"/>
      </dsp:txXfrm>
    </dsp:sp>
    <dsp:sp modelId="{1655BF77-107D-4C5E-8FA1-95C206B2F979}">
      <dsp:nvSpPr>
        <dsp:cNvPr id="0" name=""/>
        <dsp:cNvSpPr/>
      </dsp:nvSpPr>
      <dsp:spPr>
        <a:xfrm>
          <a:off x="783584" y="701453"/>
          <a:ext cx="1160631" cy="998392"/>
        </a:xfrm>
        <a:prstGeom prst="ellipse">
          <a:avLst/>
        </a:prstGeom>
        <a:solidFill>
          <a:schemeClr val="accent4">
            <a:alpha val="50000"/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Женщин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147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38544" y="959371"/>
        <a:ext cx="696378" cy="549115"/>
      </dsp:txXfrm>
    </dsp:sp>
    <dsp:sp modelId="{7B9562DD-4791-4F9B-A7E7-12223CDD8D2B}">
      <dsp:nvSpPr>
        <dsp:cNvPr id="0" name=""/>
        <dsp:cNvSpPr/>
      </dsp:nvSpPr>
      <dsp:spPr>
        <a:xfrm>
          <a:off x="0" y="693047"/>
          <a:ext cx="1135142" cy="998392"/>
        </a:xfrm>
        <a:prstGeom prst="ellipse">
          <a:avLst/>
        </a:prstGeom>
        <a:solidFill>
          <a:schemeClr val="accent4">
            <a:alpha val="50000"/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Мужчин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274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6892" y="950965"/>
        <a:ext cx="681085" cy="5491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30D82-B064-4113-989A-E7BA1B0DD6C9}">
      <dsp:nvSpPr>
        <dsp:cNvPr id="0" name=""/>
        <dsp:cNvSpPr/>
      </dsp:nvSpPr>
      <dsp:spPr>
        <a:xfrm>
          <a:off x="473095" y="47445"/>
          <a:ext cx="1082938" cy="98162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Астма</a:t>
          </a: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250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7487" y="219229"/>
        <a:ext cx="794154" cy="441731"/>
      </dsp:txXfrm>
    </dsp:sp>
    <dsp:sp modelId="{1655BF77-107D-4C5E-8FA1-95C206B2F979}">
      <dsp:nvSpPr>
        <dsp:cNvPr id="0" name=""/>
        <dsp:cNvSpPr/>
      </dsp:nvSpPr>
      <dsp:spPr>
        <a:xfrm>
          <a:off x="850512" y="689673"/>
          <a:ext cx="1178617" cy="981624"/>
        </a:xfrm>
        <a:prstGeom prst="ellipse">
          <a:avLst/>
        </a:prstGeom>
        <a:solidFill>
          <a:schemeClr val="accent4">
            <a:alpha val="50000"/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Женщин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184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10973" y="943259"/>
        <a:ext cx="707170" cy="539893"/>
      </dsp:txXfrm>
    </dsp:sp>
    <dsp:sp modelId="{7B9562DD-4791-4F9B-A7E7-12223CDD8D2B}">
      <dsp:nvSpPr>
        <dsp:cNvPr id="0" name=""/>
        <dsp:cNvSpPr/>
      </dsp:nvSpPr>
      <dsp:spPr>
        <a:xfrm>
          <a:off x="0" y="681408"/>
          <a:ext cx="1178617" cy="981624"/>
        </a:xfrm>
        <a:prstGeom prst="ellipse">
          <a:avLst/>
        </a:prstGeom>
        <a:solidFill>
          <a:schemeClr val="accent4">
            <a:alpha val="50000"/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Мужчин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66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0986" y="934994"/>
        <a:ext cx="707170" cy="5398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930D82-B064-4113-989A-E7BA1B0DD6C9}">
      <dsp:nvSpPr>
        <dsp:cNvPr id="0" name=""/>
        <dsp:cNvSpPr/>
      </dsp:nvSpPr>
      <dsp:spPr>
        <a:xfrm>
          <a:off x="391258" y="48343"/>
          <a:ext cx="1142695" cy="100021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Контроль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60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3617" y="223381"/>
        <a:ext cx="837976" cy="450096"/>
      </dsp:txXfrm>
    </dsp:sp>
    <dsp:sp modelId="{1655BF77-107D-4C5E-8FA1-95C206B2F979}">
      <dsp:nvSpPr>
        <dsp:cNvPr id="0" name=""/>
        <dsp:cNvSpPr/>
      </dsp:nvSpPr>
      <dsp:spPr>
        <a:xfrm>
          <a:off x="767503" y="702734"/>
          <a:ext cx="1176712" cy="1000214"/>
        </a:xfrm>
        <a:prstGeom prst="ellipse">
          <a:avLst/>
        </a:prstGeom>
        <a:solidFill>
          <a:schemeClr val="accent4">
            <a:alpha val="50000"/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Женщин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356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27381" y="961122"/>
        <a:ext cx="706027" cy="550117"/>
      </dsp:txXfrm>
    </dsp:sp>
    <dsp:sp modelId="{7B9562DD-4791-4F9B-A7E7-12223CDD8D2B}">
      <dsp:nvSpPr>
        <dsp:cNvPr id="0" name=""/>
        <dsp:cNvSpPr/>
      </dsp:nvSpPr>
      <dsp:spPr>
        <a:xfrm>
          <a:off x="0" y="694312"/>
          <a:ext cx="1138704" cy="1000214"/>
        </a:xfrm>
        <a:prstGeom prst="ellipse">
          <a:avLst/>
        </a:prstGeom>
        <a:solidFill>
          <a:schemeClr val="accent4">
            <a:alpha val="50000"/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Мужчин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204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7227" y="952700"/>
        <a:ext cx="683222" cy="550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78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64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26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85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34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75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62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90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247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4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683F6-AF64-4A2A-ADA6-C5AC8D4BA66F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89716-D699-44B6-905D-DC5CBD1FD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33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5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294"/>
          <a:stretch/>
        </p:blipFill>
        <p:spPr bwMode="auto">
          <a:xfrm flipH="1">
            <a:off x="3851919" y="0"/>
            <a:ext cx="4315707" cy="93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63917" y="1563638"/>
            <a:ext cx="71960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регуляторных полиморфных вариантов генов цитокинов и их рецепторов с развитием бронхиальной астмы и туберкулеза 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0"/>
            <a:ext cx="971600" cy="934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86200" y="36162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 Съезд Российского общества медицинских генетиков с международным участием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12-15 мая 2025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527"/>
            <a:ext cx="3370787" cy="93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31384" y="3219822"/>
            <a:ext cx="86610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Жалсанова И.Ж., Зарубин А.А., Бабушкина Н.П., Брагина Е.Ю. </a:t>
            </a:r>
            <a:endParaRPr lang="en-US" sz="16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16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Научно-исследовательский институт медицинской генетики, </a:t>
            </a:r>
            <a:endParaRPr lang="en-US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Томский 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исследовательский медицинский центр Российской академии 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</a:t>
            </a:r>
            <a:endParaRPr lang="en-US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06652" y="4803998"/>
            <a:ext cx="208582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irina.zhalsanova@medgenetics.ru</a:t>
            </a:r>
            <a:endParaRPr lang="ru-RU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40"/>
          <a:stretch/>
        </p:blipFill>
        <p:spPr bwMode="auto">
          <a:xfrm>
            <a:off x="3296827" y="4492"/>
            <a:ext cx="555092" cy="93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381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5972" y="564818"/>
            <a:ext cx="51961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 и ТБ являются распространенными заболеваниями, в развитие которых вовлечены как наследственная, так и </a:t>
            </a:r>
            <a:r>
              <a:rPr lang="ru-RU" sz="1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внешнесредовая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компоненты, коэффициент наследуемости БА составляет до 95%, ТБ–до 25%. </a:t>
            </a:r>
            <a:endParaRPr lang="en-US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заболевания находятся в особых фенотипических отношениях, исключающих проявление одного заболевания на фоне другого (</a:t>
            </a:r>
            <a:r>
              <a:rPr lang="ru-RU" sz="1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дистропия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Для этих разных с точки зрения патогенеза заболеваний, выявлены общие белки и гены, которые не только предрасполагают к каждому из них, но и могут оказывать влияние на </a:t>
            </a:r>
            <a:r>
              <a:rPr lang="ru-RU" sz="1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дистропию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между ними.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95486"/>
            <a:ext cx="2259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 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99992" y="440182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1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поддержано Министерством науки и высшего образования (№ 122020300041-7).</a:t>
            </a:r>
            <a:endParaRPr lang="ru-RU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507170" y="123478"/>
            <a:ext cx="1564822" cy="32923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IFNG, TNFA, IL2, ILl12, IL23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7507170" y="2160496"/>
            <a:ext cx="1564822" cy="34845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IL4, IL5, IL6, IL10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5345713" y="362227"/>
            <a:ext cx="2808312" cy="1926380"/>
            <a:chOff x="2060649" y="3575792"/>
            <a:chExt cx="3450052" cy="2457223"/>
          </a:xfrm>
        </p:grpSpPr>
        <p:sp>
          <p:nvSpPr>
            <p:cNvPr id="10" name="Блок-схема: узел 9"/>
            <p:cNvSpPr/>
            <p:nvPr/>
          </p:nvSpPr>
          <p:spPr bwMode="auto">
            <a:xfrm>
              <a:off x="3002047" y="4349607"/>
              <a:ext cx="1021547" cy="821878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Блок-схема: узел 10"/>
            <p:cNvSpPr/>
            <p:nvPr/>
          </p:nvSpPr>
          <p:spPr bwMode="auto">
            <a:xfrm>
              <a:off x="3088805" y="4516626"/>
              <a:ext cx="846808" cy="48784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Th0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Блок-схема: узел 11"/>
            <p:cNvSpPr/>
            <p:nvPr/>
          </p:nvSpPr>
          <p:spPr bwMode="auto">
            <a:xfrm>
              <a:off x="4381623" y="3816107"/>
              <a:ext cx="1021547" cy="821878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Блок-схема: узел 12"/>
            <p:cNvSpPr/>
            <p:nvPr/>
          </p:nvSpPr>
          <p:spPr bwMode="auto">
            <a:xfrm>
              <a:off x="4462469" y="4060123"/>
              <a:ext cx="867580" cy="328031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Th1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Блок-схема: узел 13"/>
            <p:cNvSpPr/>
            <p:nvPr/>
          </p:nvSpPr>
          <p:spPr bwMode="auto">
            <a:xfrm>
              <a:off x="4489154" y="5047723"/>
              <a:ext cx="1021547" cy="821878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Блок-схема: узел 14"/>
            <p:cNvSpPr/>
            <p:nvPr/>
          </p:nvSpPr>
          <p:spPr bwMode="auto">
            <a:xfrm>
              <a:off x="4479730" y="5272418"/>
              <a:ext cx="872120" cy="432567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Th2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ятно 1 15"/>
            <p:cNvSpPr/>
            <p:nvPr/>
          </p:nvSpPr>
          <p:spPr bwMode="auto">
            <a:xfrm>
              <a:off x="2060649" y="3575792"/>
              <a:ext cx="2320974" cy="773815"/>
            </a:xfrm>
            <a:prstGeom prst="irregularSeal1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Туберкулез</a:t>
              </a:r>
              <a:endPara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ятно 1 16"/>
            <p:cNvSpPr/>
            <p:nvPr/>
          </p:nvSpPr>
          <p:spPr bwMode="auto">
            <a:xfrm>
              <a:off x="2060649" y="5300053"/>
              <a:ext cx="2428507" cy="732962"/>
            </a:xfrm>
            <a:prstGeom prst="irregularSeal1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Астма</a:t>
              </a:r>
              <a:endPara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70" t="16913" r="53088" b="34917"/>
          <a:stretch/>
        </p:blipFill>
        <p:spPr bwMode="auto">
          <a:xfrm>
            <a:off x="107504" y="2811587"/>
            <a:ext cx="1378324" cy="1069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99528" y="2811587"/>
            <a:ext cx="736495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активно используют методы машинного обучения, такие как «метод случайного леса», для выявления значимых полиморфных вариантов (SNP), связанных с развитием МФЗ. </a:t>
            </a:r>
            <a:endParaRPr lang="en-US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чем, наряду с оценкой ассоциаций SNP представляется актуальным использование «метод случайного леса» для выявления вариантов предрасположенности БА и ТБ.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504" y="4094945"/>
            <a:ext cx="4968552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работы: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связь регуляторных полиморфных вариантов генов цитокинов и их рецепторов с развитием БА и ТБ, используя различные подходы анализа данных.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94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85767828"/>
              </p:ext>
            </p:extLst>
          </p:nvPr>
        </p:nvGraphicFramePr>
        <p:xfrm>
          <a:off x="3059832" y="555526"/>
          <a:ext cx="1944216" cy="17188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167156038"/>
              </p:ext>
            </p:extLst>
          </p:nvPr>
        </p:nvGraphicFramePr>
        <p:xfrm>
          <a:off x="5004048" y="579396"/>
          <a:ext cx="2029130" cy="1690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790354456"/>
              </p:ext>
            </p:extLst>
          </p:nvPr>
        </p:nvGraphicFramePr>
        <p:xfrm>
          <a:off x="7055768" y="565015"/>
          <a:ext cx="1944216" cy="1722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7504" y="195486"/>
            <a:ext cx="3037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методы: 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699542"/>
            <a:ext cx="64087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IL10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(rs1800872)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IL1B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(rs16944)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IL8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(rs4073)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TNF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(rs1800629)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LTA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(rs2239704)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IL6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(rs2069832)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TNFRSF1B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(rs525891,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rs652625)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SLC11A1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(rs2276631,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rs2695343)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CXCL10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(rs56061981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rs4386624,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rs4256246)</a:t>
            </a:r>
            <a:endParaRPr lang="ru-RU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7783" y="2757769"/>
            <a:ext cx="82422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«метод случайного леса» и ROC-анализ осуществляли с помощью пакета «</a:t>
            </a:r>
            <a:r>
              <a:rPr lang="ru-RU" sz="1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RandomForest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</a:t>
            </a:r>
            <a:r>
              <a:rPr lang="ru-RU" sz="1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ROCRlibrary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(Rv3.6.3). </a:t>
            </a:r>
          </a:p>
          <a:p>
            <a:pPr algn="just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ранжирования SNP относительно их важности использовали значение </a:t>
            </a:r>
            <a:r>
              <a:rPr lang="ru-RU" sz="1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MeanDecreaseGini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(MDG).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36" y="2730867"/>
            <a:ext cx="640085" cy="63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30136" y="3723878"/>
            <a:ext cx="3427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 обсуждение: 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0136" y="4091679"/>
            <a:ext cx="88698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одномерного анализа установлено, что с развитием БА ассоциированы rs2239704 гена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LTA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400" baseline="-25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=0,040) и rs652625 гена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TNFRSF1B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400" baseline="-25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=0,013,p</a:t>
            </a:r>
            <a:r>
              <a:rPr lang="ru-RU" sz="1400" baseline="-25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АА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=0,014). Значимыми SNP для развития ТБ–rs2239704 гена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LTA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400" baseline="-25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=0,006,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400" baseline="-25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=0,013) и rs56061981 (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400" baseline="-25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=0,042) и rs4386624 (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400" baseline="-25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=0,017) гена </a:t>
            </a:r>
            <a:r>
              <a:rPr lang="ru-RU" sz="1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CXCL10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09018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95486"/>
            <a:ext cx="348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 обсуждение: 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40" y="2118915"/>
            <a:ext cx="265172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286769"/>
              </p:ext>
            </p:extLst>
          </p:nvPr>
        </p:nvGraphicFramePr>
        <p:xfrm>
          <a:off x="4476116" y="215270"/>
          <a:ext cx="4587877" cy="199644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189816"/>
                <a:gridCol w="1132687"/>
                <a:gridCol w="1208104"/>
                <a:gridCol w="1057270"/>
              </a:tblGrid>
              <a:tr h="294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Полиморфизм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400" b="1" u="none" strike="noStrik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Джинни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Полиморфизм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400" b="1" u="none" strike="noStrik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Джинни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04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rs525891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68.14968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rs2695343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33.46866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04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rs2239704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39.98907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rs603151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30.54609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04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rs2069832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39.67081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rs2276631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29.79877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04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rs4386624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39.19619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rs4256246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26.40936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04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rs4073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38.28832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rs1800629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23.85191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04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rs16499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37.74014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rs652625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16.22065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504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rs1800872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33.88576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rs56061981</a:t>
                      </a:r>
                      <a:endParaRPr lang="en-US" sz="14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13.55289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07504" y="576617"/>
            <a:ext cx="43204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«метод случайного леса» установил, что важными факторами риска развития ТБ являются варианты rs525891, rs2239704, rs16944, rs1800872 (AUC=0.68). В отличие от результатов анализа ассоциаций, дополнительно установлены варианты rs525891, rs16944, rs1800872, оказавшиеся существенными для развития ТБ. </a:t>
            </a:r>
            <a:endParaRPr lang="en-US" sz="14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39451" y="3741532"/>
            <a:ext cx="60250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данных с помощью «метода случайного леса» не позволила получить хороших результатов для БА (AUC=0.57). Учитывая многофакторную природу БА, необходимо включение в анализ и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внешнесредовых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факторов, такие как курение, воздействие профессиональных вредностей и </a:t>
            </a:r>
            <a:r>
              <a:rPr lang="ru-RU" sz="1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для улучшения качества прогноза развития заболевания.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39451" y="2320169"/>
            <a:ext cx="60250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значимый вклад в развитие ТБ вносит rs525891 (MDG=68.15), связанный с изменением экспрессии гена </a:t>
            </a:r>
            <a:r>
              <a:rPr lang="ru-RU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TNFRSF1B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Далее по убыванию относительно их важности для ТБ следуют rs2239704 гена </a:t>
            </a:r>
            <a:r>
              <a:rPr lang="ru-RU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LTA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(MDG=39.99) и rs16944 (MDG=37.74) гена </a:t>
            </a:r>
            <a:r>
              <a:rPr lang="ru-RU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IL1B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играющего решающую роль в регуляции воспалительного ответа, и rs1800872 (MDG=33.89), связанного с изменением продукции </a:t>
            </a:r>
            <a:r>
              <a:rPr lang="ru-RU" sz="1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мРНК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гена </a:t>
            </a:r>
            <a:r>
              <a:rPr lang="ru-RU" sz="14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IL10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5465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5560</TotalTime>
  <Words>597</Words>
  <Application>Microsoft Office PowerPoint</Application>
  <PresentationFormat>Экран (16:9)</PresentationFormat>
  <Paragraphs>90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Жалсанова Ирина Жаргаловна</dc:creator>
  <cp:lastModifiedBy>Жалсанова Ирина Жаргаловна</cp:lastModifiedBy>
  <cp:revision>14</cp:revision>
  <dcterms:created xsi:type="dcterms:W3CDTF">2025-04-18T07:37:08Z</dcterms:created>
  <dcterms:modified xsi:type="dcterms:W3CDTF">2025-04-22T04:17:50Z</dcterms:modified>
</cp:coreProperties>
</file>